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74">
          <p15:clr>
            <a:srgbClr val="A4A3A4"/>
          </p15:clr>
        </p15:guide>
        <p15:guide id="2" orient="horz" pos="2319">
          <p15:clr>
            <a:srgbClr val="A4A3A4"/>
          </p15:clr>
        </p15:guide>
        <p15:guide id="3" pos="431">
          <p15:clr>
            <a:srgbClr val="A4A3A4"/>
          </p15:clr>
        </p15:guide>
        <p15:guide id="4" pos="5329">
          <p15:clr>
            <a:srgbClr val="A4A3A4"/>
          </p15:clr>
        </p15:guide>
        <p15:guide id="5" pos="2880">
          <p15:clr>
            <a:srgbClr val="A4A3A4"/>
          </p15:clr>
        </p15:guide>
        <p15:guide id="6" pos="862">
          <p15:clr>
            <a:srgbClr val="A4A3A4"/>
          </p15:clr>
        </p15:guide>
        <p15:guide id="7" pos="657">
          <p15:clr>
            <a:srgbClr val="A4A3A4"/>
          </p15:clr>
        </p15:guide>
        <p15:guide id="8" pos="5556">
          <p15:clr>
            <a:srgbClr val="A4A3A4"/>
          </p15:clr>
        </p15:guide>
        <p15:guide id="9" orient="horz" pos="527">
          <p15:clr>
            <a:srgbClr val="A4A3A4"/>
          </p15:clr>
        </p15:guide>
        <p15:guide id="10" orient="horz" pos="618">
          <p15:clr>
            <a:srgbClr val="A4A3A4"/>
          </p15:clr>
        </p15:guide>
        <p15:guide id="11" orient="horz" pos="777">
          <p15:clr>
            <a:srgbClr val="A4A3A4"/>
          </p15:clr>
        </p15:guide>
        <p15:guide id="12" orient="horz" pos="3997">
          <p15:clr>
            <a:srgbClr val="A4A3A4"/>
          </p15:clr>
        </p15:guide>
        <p15:guide id="13" orient="horz" pos="958">
          <p15:clr>
            <a:srgbClr val="A4A3A4"/>
          </p15:clr>
        </p15:guide>
        <p15:guide id="14" orient="horz" pos="2863">
          <p15:clr>
            <a:srgbClr val="A4A3A4"/>
          </p15:clr>
        </p15:guide>
        <p15:guide id="15" orient="horz" pos="390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gnpyV1NOx2d6bOnYV30/n80XW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BF5642-472D-42D9-9648-3E5ED1BFE1E3}">
  <a:tblStyle styleId="{F9BF5642-472D-42D9-9648-3E5ED1BFE1E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2"/>
          </a:solidFill>
        </a:fill>
      </a:tcStyle>
    </a:wholeTbl>
    <a:band1H>
      <a:tcTxStyle/>
      <a:tcStyle>
        <a:tcBdr/>
        <a:fill>
          <a:solidFill>
            <a:srgbClr val="CCD9E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9E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/>
    <p:restoredTop sz="94694"/>
  </p:normalViewPr>
  <p:slideViewPr>
    <p:cSldViewPr snapToGrid="0">
      <p:cViewPr varScale="1">
        <p:scale>
          <a:sx n="121" d="100"/>
          <a:sy n="121" d="100"/>
        </p:scale>
        <p:origin x="1696" y="176"/>
      </p:cViewPr>
      <p:guideLst>
        <p:guide orient="horz" pos="1774"/>
        <p:guide orient="horz" pos="2319"/>
        <p:guide pos="431"/>
        <p:guide pos="5329"/>
        <p:guide pos="2880"/>
        <p:guide pos="862"/>
        <p:guide pos="657"/>
        <p:guide pos="5556"/>
        <p:guide orient="horz" pos="527"/>
        <p:guide orient="horz" pos="618"/>
        <p:guide orient="horz" pos="777"/>
        <p:guide orient="horz" pos="3997"/>
        <p:guide orient="horz" pos="958"/>
        <p:guide orient="horz" pos="2863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2-184C-AB24-F2637D2F09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2-184C-AB24-F2637D2F09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A2-184C-AB24-F2637D2F0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3194816"/>
        <c:axId val="947230032"/>
      </c:barChart>
      <c:catAx>
        <c:axId val="92319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947230032"/>
        <c:crosses val="autoZero"/>
        <c:auto val="1"/>
        <c:lblAlgn val="ctr"/>
        <c:lblOffset val="100"/>
        <c:noMultiLvlLbl val="0"/>
      </c:catAx>
      <c:valAx>
        <c:axId val="94723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9231948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2D-8842-9818-B104F29D1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D-8842-9818-B104F29D1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2D-8842-9818-B104F29D1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4293344"/>
        <c:axId val="517967152"/>
      </c:lineChart>
      <c:catAx>
        <c:axId val="92429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517967152"/>
        <c:crosses val="autoZero"/>
        <c:auto val="1"/>
        <c:lblAlgn val="ctr"/>
        <c:lblOffset val="100"/>
        <c:noMultiLvlLbl val="0"/>
      </c:catAx>
      <c:valAx>
        <c:axId val="51796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92429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D6-A048-81C6-CDC57EBDC9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D6-A048-81C6-CDC57EBDC9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D6-A048-81C6-CDC57EBDC9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D6-A048-81C6-CDC57EBDC9DC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1B-9B4A-A6AB-8B43324A37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D6-A048-81C6-CDC57EBDC9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D6-A048-81C6-CDC57EBDC9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D6-A048-81C6-CDC57EBDC9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D6-A048-81C6-CDC57EBDC9DC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1B-9B4A-A6AB-8B43324A37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AD6-A048-81C6-CDC57EBDC9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AD6-A048-81C6-CDC57EBDC9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AD6-A048-81C6-CDC57EBDC9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4AD6-A048-81C6-CDC57EBDC9DC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1B-9B4A-A6AB-8B43324A3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B7-8040-AD52-36AFFAD212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B7-8040-AD52-36AFFAD212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B7-8040-AD52-36AFFAD212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B7-8040-AD52-36AFFAD2120E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B7-8040-AD52-36AFFAD212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2B7-8040-AD52-36AFFAD212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2B7-8040-AD52-36AFFAD212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2B7-8040-AD52-36AFFAD212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2B7-8040-AD52-36AFFAD2120E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C2B7-8040-AD52-36AFFAD212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2B7-8040-AD52-36AFFAD212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2B7-8040-AD52-36AFFAD212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2B7-8040-AD52-36AFFAD212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2B7-8040-AD52-36AFFAD2120E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C2B7-8040-AD52-36AFFAD21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1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9" y="1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7e9470ad_0_8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727e9470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17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7e9470a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727e9470ad_0_105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727e9470ad_0_105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563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27e9470a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727e9470ad_0_162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727e9470ad_0_162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4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82b2a22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7282b2a224_1_25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7282b2a224_1_25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677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27e9470ad_0_13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27e9470a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69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27e9470a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727e9470ad_0_181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27e9470ad_0_181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05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27e9470a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727e9470ad_0_219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727e9470ad_0_219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99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27e9470ad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727e9470ad_0_288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727e9470ad_0_288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0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27e9470a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727e9470ad_0_266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727e9470ad_0_266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106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72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50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4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7e9470a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727e9470ad_0_64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27e9470ad_0_64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82b2a2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7282b2a224_1_1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7282b2a224_1_1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7e9470ad_0_3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27e9470a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920" cy="48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7e9470a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727e9470ad_0_82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27e9470ad_0_82:notes"/>
          <p:cNvSpPr txBox="1">
            <a:spLocks noGrp="1"/>
          </p:cNvSpPr>
          <p:nvPr>
            <p:ph type="sldNum" idx="12"/>
          </p:nvPr>
        </p:nvSpPr>
        <p:spPr>
          <a:xfrm>
            <a:off x="4143589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0" tIns="47775" rIns="95550" bIns="477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tajua Layout 1" type="title">
  <p:cSld name="TITLE">
    <p:bg>
      <p:bgPr>
        <a:solidFill>
          <a:schemeClr val="dk2">
            <a:alpha val="92941"/>
          </a:scheme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>
            <a:spLocks noGrp="1"/>
          </p:cNvSpPr>
          <p:nvPr>
            <p:ph type="ctrTitle"/>
          </p:nvPr>
        </p:nvSpPr>
        <p:spPr>
          <a:xfrm>
            <a:off x="685800" y="2996953"/>
            <a:ext cx="7772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  <a:defRPr sz="2800" b="1">
                <a:solidFill>
                  <a:srgbClr val="BFBF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ubTitle" idx="1"/>
          </p:nvPr>
        </p:nvSpPr>
        <p:spPr>
          <a:xfrm>
            <a:off x="1371600" y="3519618"/>
            <a:ext cx="6400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  <a:defRPr sz="1800" b="0">
                <a:solidFill>
                  <a:srgbClr val="BFBFB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9095A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095A0"/>
              </a:buClr>
              <a:buSzPts val="1400"/>
              <a:buFont typeface="Helvetica Neue"/>
              <a:buNone/>
              <a:defRPr>
                <a:solidFill>
                  <a:srgbClr val="9095A0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095A0"/>
              </a:buClr>
              <a:buSzPts val="2000"/>
              <a:buNone/>
              <a:defRPr>
                <a:solidFill>
                  <a:srgbClr val="9095A0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9872" y="5113605"/>
            <a:ext cx="1661248" cy="8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37" y="5088548"/>
            <a:ext cx="948726" cy="88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gauche">
  <p:cSld name="texte gauch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84000" y="1476000"/>
            <a:ext cx="38521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>
                <a:solidFill>
                  <a:schemeClr val="accen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2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gauche avec 1 photo">
  <p:cSld name="texte gauche avec 1 pho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>
            <a:spLocks noGrp="1"/>
          </p:cNvSpPr>
          <p:nvPr>
            <p:ph type="pic" idx="2"/>
          </p:nvPr>
        </p:nvSpPr>
        <p:spPr>
          <a:xfrm>
            <a:off x="4931419" y="1476000"/>
            <a:ext cx="3529013" cy="365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1"/>
          </p:nvPr>
        </p:nvSpPr>
        <p:spPr>
          <a:xfrm>
            <a:off x="684000" y="1476000"/>
            <a:ext cx="3888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3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body" idx="4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e gauche avec 2 photos">
  <p:cSld name="1_texte gauche avec 2 photo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>
            <a:spLocks noGrp="1"/>
          </p:cNvSpPr>
          <p:nvPr>
            <p:ph type="pic" idx="2"/>
          </p:nvPr>
        </p:nvSpPr>
        <p:spPr>
          <a:xfrm>
            <a:off x="4925936" y="1476000"/>
            <a:ext cx="3529013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1"/>
          </p:nvPr>
        </p:nvSpPr>
        <p:spPr>
          <a:xfrm>
            <a:off x="684212" y="1476000"/>
            <a:ext cx="388778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>
                <a:solidFill>
                  <a:schemeClr val="accen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>
            <a:spLocks noGrp="1"/>
          </p:cNvSpPr>
          <p:nvPr>
            <p:ph type="pic" idx="3"/>
          </p:nvPr>
        </p:nvSpPr>
        <p:spPr>
          <a:xfrm>
            <a:off x="4925936" y="3801092"/>
            <a:ext cx="3529013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4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5"/>
          </p:nvPr>
        </p:nvSpPr>
        <p:spPr>
          <a:xfrm>
            <a:off x="684212" y="3801092"/>
            <a:ext cx="388778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body" idx="6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gauche avec 6 photos">
  <p:cSld name="Texte gauche avec 6 photo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>
            <a:spLocks noGrp="1"/>
          </p:cNvSpPr>
          <p:nvPr>
            <p:ph type="pic" idx="2"/>
          </p:nvPr>
        </p:nvSpPr>
        <p:spPr>
          <a:xfrm>
            <a:off x="4925936" y="1476000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1"/>
          </p:nvPr>
        </p:nvSpPr>
        <p:spPr>
          <a:xfrm>
            <a:off x="684213" y="1476000"/>
            <a:ext cx="388778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>
            <a:spLocks noGrp="1"/>
          </p:cNvSpPr>
          <p:nvPr>
            <p:ph type="pic" idx="3"/>
          </p:nvPr>
        </p:nvSpPr>
        <p:spPr>
          <a:xfrm>
            <a:off x="6798144" y="1476000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>
            <a:spLocks noGrp="1"/>
          </p:cNvSpPr>
          <p:nvPr>
            <p:ph type="pic" idx="4"/>
          </p:nvPr>
        </p:nvSpPr>
        <p:spPr>
          <a:xfrm>
            <a:off x="4925936" y="3021393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1"/>
          <p:cNvSpPr>
            <a:spLocks noGrp="1"/>
          </p:cNvSpPr>
          <p:nvPr>
            <p:ph type="pic" idx="5"/>
          </p:nvPr>
        </p:nvSpPr>
        <p:spPr>
          <a:xfrm>
            <a:off x="6798268" y="3021393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>
            <a:spLocks noGrp="1"/>
          </p:cNvSpPr>
          <p:nvPr>
            <p:ph type="pic" idx="6"/>
          </p:nvPr>
        </p:nvSpPr>
        <p:spPr>
          <a:xfrm>
            <a:off x="4925936" y="4566786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>
            <a:spLocks noGrp="1"/>
          </p:cNvSpPr>
          <p:nvPr>
            <p:ph type="pic" idx="7"/>
          </p:nvPr>
        </p:nvSpPr>
        <p:spPr>
          <a:xfrm>
            <a:off x="6798268" y="4566786"/>
            <a:ext cx="1656680" cy="13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8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>
            <a:spLocks noGrp="1"/>
          </p:cNvSpPr>
          <p:nvPr>
            <p:ph type="body" idx="9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droite">
  <p:cSld name="texte droit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5400000" y="1476000"/>
            <a:ext cx="305978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2"/>
          </p:nvPr>
        </p:nvSpPr>
        <p:spPr>
          <a:xfrm>
            <a:off x="288000" y="6454166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2"/>
          </p:nvPr>
        </p:nvSpPr>
        <p:spPr>
          <a:xfrm>
            <a:off x="684213" y="1476000"/>
            <a:ext cx="3771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3"/>
          </p:nvPr>
        </p:nvSpPr>
        <p:spPr>
          <a:xfrm>
            <a:off x="4679703" y="1476000"/>
            <a:ext cx="3772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>
            <a:spLocks noGrp="1"/>
          </p:cNvSpPr>
          <p:nvPr>
            <p:ph type="body" idx="4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2"/>
          </p:nvPr>
        </p:nvSpPr>
        <p:spPr>
          <a:xfrm>
            <a:off x="684213" y="1476000"/>
            <a:ext cx="3771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3"/>
          </p:nvPr>
        </p:nvSpPr>
        <p:spPr>
          <a:xfrm>
            <a:off x="4679703" y="1476000"/>
            <a:ext cx="3772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4"/>
          </p:nvPr>
        </p:nvSpPr>
        <p:spPr>
          <a:xfrm>
            <a:off x="684212" y="3429000"/>
            <a:ext cx="3771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5"/>
          </p:nvPr>
        </p:nvSpPr>
        <p:spPr>
          <a:xfrm>
            <a:off x="4679703" y="3428999"/>
            <a:ext cx="3772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>
            <a:spLocks noGrp="1"/>
          </p:cNvSpPr>
          <p:nvPr>
            <p:ph type="body" idx="6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5"/>
          <p:cNvSpPr>
            <a:spLocks noGrp="1"/>
          </p:cNvSpPr>
          <p:nvPr>
            <p:ph type="body" idx="2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">
  <p:cSld name="Blank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6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itre sans photo">
  <p:cSld name="chapitre sans photo">
    <p:bg>
      <p:bgPr>
        <a:solidFill>
          <a:schemeClr val="dk2">
            <a:alpha val="92941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>
            <a:spLocks noGrp="1"/>
          </p:cNvSpPr>
          <p:nvPr>
            <p:ph type="ctrTitle"/>
          </p:nvPr>
        </p:nvSpPr>
        <p:spPr>
          <a:xfrm>
            <a:off x="1475656" y="3229452"/>
            <a:ext cx="61920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  <a:defRPr sz="2800">
                <a:solidFill>
                  <a:srgbClr val="BFBF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>
            <a:spLocks noGrp="1"/>
          </p:cNvSpPr>
          <p:nvPr>
            <p:ph type="body" idx="1"/>
          </p:nvPr>
        </p:nvSpPr>
        <p:spPr>
          <a:xfrm>
            <a:off x="4226400" y="236749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Helvetica Neue"/>
              <a:buNone/>
              <a:defRPr sz="32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/>
          <p:nvPr/>
        </p:nvSpPr>
        <p:spPr>
          <a:xfrm>
            <a:off x="4515572" y="402728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9872" y="5113605"/>
            <a:ext cx="1661248" cy="8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37" y="5088548"/>
            <a:ext cx="948726" cy="888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2204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n">
  <p:cSld name="Plan">
    <p:bg>
      <p:bgPr>
        <a:solidFill>
          <a:schemeClr val="dk2">
            <a:alpha val="92941"/>
          </a:schemeClr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3223647" y="0"/>
            <a:ext cx="5920353" cy="6873498"/>
          </a:xfrm>
          <a:custGeom>
            <a:avLst/>
            <a:gdLst/>
            <a:ahLst/>
            <a:cxnLst/>
            <a:rect l="l" t="t" r="r" b="b"/>
            <a:pathLst>
              <a:path w="5920353" h="6873498" extrusionOk="0">
                <a:moveTo>
                  <a:pt x="0" y="0"/>
                </a:moveTo>
                <a:lnTo>
                  <a:pt x="5920353" y="15499"/>
                </a:lnTo>
                <a:lnTo>
                  <a:pt x="5920353" y="6873498"/>
                </a:lnTo>
                <a:lnTo>
                  <a:pt x="1348353" y="6873498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3223647" y="-15498"/>
            <a:ext cx="5920353" cy="6873498"/>
          </a:xfrm>
          <a:custGeom>
            <a:avLst/>
            <a:gdLst/>
            <a:ahLst/>
            <a:cxnLst/>
            <a:rect l="l" t="t" r="r" b="b"/>
            <a:pathLst>
              <a:path w="5920353" h="6873498" extrusionOk="0">
                <a:moveTo>
                  <a:pt x="0" y="0"/>
                </a:moveTo>
                <a:lnTo>
                  <a:pt x="5920353" y="15499"/>
                </a:lnTo>
                <a:lnTo>
                  <a:pt x="5920353" y="6873498"/>
                </a:lnTo>
                <a:lnTo>
                  <a:pt x="1348353" y="6873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000"/>
            </a:blip>
            <a:stretch>
              <a:fillRect/>
            </a:stretch>
          </a:blip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>
            <a:spLocks noGrp="1"/>
          </p:cNvSpPr>
          <p:nvPr>
            <p:ph type="body" idx="1"/>
          </p:nvPr>
        </p:nvSpPr>
        <p:spPr>
          <a:xfrm>
            <a:off x="3028607" y="543000"/>
            <a:ext cx="720000" cy="720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>
            <a:spLocks noGrp="1"/>
          </p:cNvSpPr>
          <p:nvPr>
            <p:ph type="body" idx="2"/>
          </p:nvPr>
        </p:nvSpPr>
        <p:spPr>
          <a:xfrm>
            <a:off x="3274531" y="1806000"/>
            <a:ext cx="720000" cy="720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>
            <a:spLocks noGrp="1"/>
          </p:cNvSpPr>
          <p:nvPr>
            <p:ph type="body" idx="3"/>
          </p:nvPr>
        </p:nvSpPr>
        <p:spPr>
          <a:xfrm>
            <a:off x="3520455" y="3069000"/>
            <a:ext cx="720000" cy="720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>
            <a:spLocks noGrp="1"/>
          </p:cNvSpPr>
          <p:nvPr>
            <p:ph type="body" idx="4"/>
          </p:nvPr>
        </p:nvSpPr>
        <p:spPr>
          <a:xfrm>
            <a:off x="3766379" y="4332000"/>
            <a:ext cx="720000" cy="720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body" idx="5"/>
          </p:nvPr>
        </p:nvSpPr>
        <p:spPr>
          <a:xfrm>
            <a:off x="4012304" y="5595000"/>
            <a:ext cx="720000" cy="720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6"/>
          </p:nvPr>
        </p:nvSpPr>
        <p:spPr>
          <a:xfrm>
            <a:off x="4015539" y="655687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  <a:defRPr sz="14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None/>
              <a:defRPr sz="12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7"/>
          </p:nvPr>
        </p:nvSpPr>
        <p:spPr>
          <a:xfrm>
            <a:off x="4260214" y="1920718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  <a:defRPr sz="14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None/>
              <a:defRPr sz="12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8"/>
          </p:nvPr>
        </p:nvSpPr>
        <p:spPr>
          <a:xfrm>
            <a:off x="4503167" y="3196791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  <a:defRPr sz="14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None/>
              <a:defRPr sz="12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9"/>
          </p:nvPr>
        </p:nvSpPr>
        <p:spPr>
          <a:xfrm>
            <a:off x="4994237" y="5707216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  <a:defRPr sz="14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None/>
              <a:defRPr sz="12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3"/>
          </p:nvPr>
        </p:nvSpPr>
        <p:spPr>
          <a:xfrm>
            <a:off x="4749563" y="4449712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  <a:defRPr sz="14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None/>
              <a:defRPr sz="12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itre avec photo">
  <p:cSld name="chapitre avec photo">
    <p:bg>
      <p:bgPr>
        <a:solidFill>
          <a:schemeClr val="dk2">
            <a:alpha val="92941"/>
          </a:schemeClr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ctrTitle"/>
          </p:nvPr>
        </p:nvSpPr>
        <p:spPr>
          <a:xfrm>
            <a:off x="1475963" y="5099526"/>
            <a:ext cx="61920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  <a:defRPr sz="2800">
                <a:solidFill>
                  <a:srgbClr val="BFBF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>
            <a:spLocks noGrp="1"/>
          </p:cNvSpPr>
          <p:nvPr>
            <p:ph type="pic" idx="2"/>
          </p:nvPr>
        </p:nvSpPr>
        <p:spPr>
          <a:xfrm>
            <a:off x="10274" y="0"/>
            <a:ext cx="9144000" cy="45091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body" idx="1"/>
          </p:nvPr>
        </p:nvSpPr>
        <p:spPr>
          <a:xfrm>
            <a:off x="4212000" y="4140882"/>
            <a:ext cx="720000" cy="72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Helvetica Neue"/>
              <a:buNone/>
              <a:defRPr sz="4400" b="1" i="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9872" y="5769057"/>
            <a:ext cx="1661248" cy="8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37" y="5744000"/>
            <a:ext cx="948726" cy="88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mmaire">
  <p:cSld name="2_sommaire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546782" y="629382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2"/>
          </p:nvPr>
        </p:nvSpPr>
        <p:spPr>
          <a:xfrm>
            <a:off x="684000" y="1548000"/>
            <a:ext cx="7768588" cy="20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 b="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">
  <p:cSld name="sommair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187624" y="1700808"/>
            <a:ext cx="57116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sz="12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2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s">
  <p:cSld name="contacts">
    <p:bg>
      <p:bgPr>
        <a:solidFill>
          <a:schemeClr val="dk2">
            <a:alpha val="92941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944753" y="3103586"/>
            <a:ext cx="39872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Helvetica Neue"/>
              <a:buNone/>
              <a:defRPr sz="1400" cap="none">
                <a:solidFill>
                  <a:srgbClr val="BFBFB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"/>
              <a:buFont typeface="Helvetica Neue"/>
              <a:buNone/>
              <a:defRPr sz="1200" i="1">
                <a:solidFill>
                  <a:srgbClr val="BFBFB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>
                <a:solidFill>
                  <a:srgbClr val="BFBFB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4325" y="4207429"/>
            <a:ext cx="2151886" cy="112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806" y="1528578"/>
            <a:ext cx="1228924" cy="115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raph">
  <p:cSld name="4_Graph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71" name="Google Shape;71;p25"/>
          <p:cNvGraphicFramePr/>
          <p:nvPr/>
        </p:nvGraphicFramePr>
        <p:xfrm>
          <a:off x="684205" y="14760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{F9BF5642-472D-42D9-9648-3E5ED1BFE1E3}</a:tableStyleId>
              </a:tblPr>
              <a:tblGrid>
                <a:gridCol w="345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</a:rPr>
                        <a:t>Title of the Graph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Google Shape;72;p25"/>
          <p:cNvGraphicFramePr/>
          <p:nvPr/>
        </p:nvGraphicFramePr>
        <p:xfrm>
          <a:off x="4996762" y="14760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{F9BF5642-472D-42D9-9648-3E5ED1BFE1E3}</a:tableStyleId>
              </a:tblPr>
              <a:tblGrid>
                <a:gridCol w="345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of the Graph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Google Shape;73;p25"/>
          <p:cNvGraphicFramePr/>
          <p:nvPr/>
        </p:nvGraphicFramePr>
        <p:xfrm>
          <a:off x="684205" y="366978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{F9BF5642-472D-42D9-9648-3E5ED1BFE1E3}</a:tableStyleId>
              </a:tblPr>
              <a:tblGrid>
                <a:gridCol w="345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</a:rPr>
                        <a:t>Title </a:t>
                      </a:r>
                      <a:r>
                        <a:rPr lang="en-US" sz="16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</a:t>
                      </a:r>
                      <a:r>
                        <a:rPr lang="en-US" sz="1600">
                          <a:solidFill>
                            <a:schemeClr val="dk2"/>
                          </a:solidFill>
                        </a:rPr>
                        <a:t> the Graph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Google Shape;74;p25"/>
          <p:cNvGraphicFramePr/>
          <p:nvPr/>
        </p:nvGraphicFramePr>
        <p:xfrm>
          <a:off x="618314" y="1866028"/>
          <a:ext cx="3587521" cy="1652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5" name="Google Shape;75;p25"/>
          <p:cNvGraphicFramePr/>
          <p:nvPr/>
        </p:nvGraphicFramePr>
        <p:xfrm>
          <a:off x="4996762" y="366606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{F9BF5642-472D-42D9-9648-3E5ED1BFE1E3}</a:tableStyleId>
              </a:tblPr>
              <a:tblGrid>
                <a:gridCol w="345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Title of the Graph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" name="Google Shape;76;p25"/>
          <p:cNvGraphicFramePr/>
          <p:nvPr/>
        </p:nvGraphicFramePr>
        <p:xfrm>
          <a:off x="4931831" y="1866028"/>
          <a:ext cx="3585600" cy="16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7" name="Google Shape;77;p25"/>
          <p:cNvGraphicFramePr/>
          <p:nvPr/>
        </p:nvGraphicFramePr>
        <p:xfrm>
          <a:off x="618314" y="4013786"/>
          <a:ext cx="3587521" cy="1652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8" name="Google Shape;78;p25"/>
          <p:cNvGraphicFramePr/>
          <p:nvPr/>
        </p:nvGraphicFramePr>
        <p:xfrm>
          <a:off x="4930871" y="4036166"/>
          <a:ext cx="3587521" cy="1652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>
            <a:spLocks noGrp="1"/>
          </p:cNvSpPr>
          <p:nvPr>
            <p:ph type="body" idx="2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684000" y="1476000"/>
            <a:ext cx="77757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>
                <a:solidFill>
                  <a:schemeClr val="accen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bas">
  <p:cSld name="Texte ba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1"/>
          </p:nvPr>
        </p:nvSpPr>
        <p:spPr>
          <a:xfrm>
            <a:off x="684213" y="5112000"/>
            <a:ext cx="77755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2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Helvetica Neue"/>
              <a:buNone/>
              <a:defRPr sz="1200" b="0" cap="none">
                <a:solidFill>
                  <a:srgbClr val="BFBFB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>
            <a:spLocks noGrp="1"/>
          </p:cNvSpPr>
          <p:nvPr>
            <p:ph type="body" idx="3"/>
          </p:nvPr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/>
        </p:nvSpPr>
        <p:spPr>
          <a:xfrm>
            <a:off x="8803574" y="0"/>
            <a:ext cx="340426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Vincent_roy_template_x_wp</a:t>
            </a:r>
            <a:endParaRPr/>
          </a:p>
        </p:txBody>
      </p:sp>
      <p:sp>
        <p:nvSpPr>
          <p:cNvPr id="11" name="Google Shape;11;p17"/>
          <p:cNvSpPr/>
          <p:nvPr/>
        </p:nvSpPr>
        <p:spPr>
          <a:xfrm>
            <a:off x="0" y="6531470"/>
            <a:ext cx="8468026" cy="325241"/>
          </a:xfrm>
          <a:prstGeom prst="rect">
            <a:avLst/>
          </a:prstGeom>
          <a:solidFill>
            <a:schemeClr val="dk2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684000" y="714777"/>
            <a:ext cx="77679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/>
          <p:nvPr/>
        </p:nvSpPr>
        <p:spPr>
          <a:xfrm>
            <a:off x="8468025" y="6531470"/>
            <a:ext cx="692451" cy="32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571221" y="6442062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u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94048" y="6568774"/>
            <a:ext cx="526244" cy="27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5321193" y="6531471"/>
            <a:ext cx="1872212" cy="32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1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99121" y="6556899"/>
            <a:ext cx="303608" cy="2812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 txBox="1">
            <a:spLocks noGrp="1"/>
          </p:cNvSpPr>
          <p:nvPr>
            <p:ph type="ctrTitle"/>
          </p:nvPr>
        </p:nvSpPr>
        <p:spPr>
          <a:xfrm>
            <a:off x="685800" y="2463553"/>
            <a:ext cx="777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DEEP LEARNING FINAL PROJECT</a:t>
            </a:r>
            <a:endParaRPr>
              <a:solidFill>
                <a:srgbClr val="BFBFBF"/>
              </a:solidFill>
            </a:endParaRPr>
          </a:p>
        </p:txBody>
      </p:sp>
      <p:sp>
        <p:nvSpPr>
          <p:cNvPr id="171" name="Google Shape;171;p1"/>
          <p:cNvSpPr txBox="1">
            <a:spLocks noGrp="1"/>
          </p:cNvSpPr>
          <p:nvPr>
            <p:ph type="subTitle" idx="1"/>
          </p:nvPr>
        </p:nvSpPr>
        <p:spPr>
          <a:xfrm>
            <a:off x="1371600" y="2986218"/>
            <a:ext cx="64008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</a:pPr>
            <a:r>
              <a:rPr lang="en-US" sz="2400" dirty="0"/>
              <a:t>A</a:t>
            </a:r>
            <a:r>
              <a:rPr lang="en-US" sz="2400" b="1" dirty="0"/>
              <a:t>utomatic Image Caption Generator</a:t>
            </a:r>
            <a:endParaRPr sz="24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</a:pPr>
            <a:r>
              <a:rPr lang="en-US" b="1" dirty="0"/>
              <a:t>Submitted to Professor Maria </a:t>
            </a:r>
            <a:r>
              <a:rPr lang="en-US" b="1" dirty="0" err="1"/>
              <a:t>Vakalopoulou</a:t>
            </a:r>
            <a:endParaRPr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</a:pPr>
            <a:endParaRPr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</a:pPr>
            <a:r>
              <a:rPr lang="en-US" dirty="0"/>
              <a:t>Prepared by </a:t>
            </a:r>
            <a:r>
              <a:rPr lang="en-US" dirty="0" err="1"/>
              <a:t>Prannoy</a:t>
            </a:r>
            <a:r>
              <a:rPr lang="en-US" dirty="0"/>
              <a:t> Noel </a:t>
            </a:r>
            <a:r>
              <a:rPr lang="en-US" dirty="0" err="1"/>
              <a:t>Bhumana</a:t>
            </a:r>
            <a:r>
              <a:rPr lang="en-US" dirty="0"/>
              <a:t> and Shahmir </a:t>
            </a:r>
            <a:r>
              <a:rPr lang="en-US" dirty="0" err="1"/>
              <a:t>Kazi</a:t>
            </a:r>
            <a:r>
              <a:rPr lang="en-US" dirty="0"/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Helvetica Neue"/>
              <a:buNone/>
            </a:pPr>
            <a:r>
              <a:rPr lang="en-US" sz="1400" dirty="0"/>
              <a:t>Masters in Data Sciences and Business Analytics</a:t>
            </a:r>
            <a:endParaRPr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59382E-EE1F-934B-AE72-696274B22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049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7e9470ad_0_8"/>
          <p:cNvSpPr txBox="1">
            <a:spLocks noGrp="1"/>
          </p:cNvSpPr>
          <p:nvPr>
            <p:ph type="ctrTitle"/>
          </p:nvPr>
        </p:nvSpPr>
        <p:spPr>
          <a:xfrm>
            <a:off x="1475963" y="3270726"/>
            <a:ext cx="61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DEFINING DATA LOADER 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CREATING CNN &amp; RNN</a:t>
            </a:r>
            <a:endParaRPr/>
          </a:p>
        </p:txBody>
      </p:sp>
      <p:sp>
        <p:nvSpPr>
          <p:cNvPr id="285" name="Google Shape;285;g727e9470ad_0_8"/>
          <p:cNvSpPr>
            <a:spLocks noGrp="1"/>
          </p:cNvSpPr>
          <p:nvPr>
            <p:ph type="body" idx="1"/>
          </p:nvPr>
        </p:nvSpPr>
        <p:spPr>
          <a:xfrm>
            <a:off x="4212000" y="2312082"/>
            <a:ext cx="720000" cy="72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 sz="2800"/>
              <a:t>3</a:t>
            </a:r>
            <a:endParaRPr/>
          </a:p>
        </p:txBody>
      </p:sp>
      <p:pic>
        <p:nvPicPr>
          <p:cNvPr id="2" name="slide 10" descr="slide 10">
            <a:hlinkClick r:id="" action="ppaction://media"/>
            <a:extLst>
              <a:ext uri="{FF2B5EF4-FFF2-40B4-BE49-F238E27FC236}">
                <a16:creationId xmlns:a16="http://schemas.microsoft.com/office/drawing/2014/main" id="{846165C1-379D-6642-865C-F0A80BB3E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7963" y="49565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5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27e9470ad_0_105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DEFINING DATA LOADER</a:t>
            </a:r>
            <a:endParaRPr b="1"/>
          </a:p>
        </p:txBody>
      </p:sp>
      <p:sp>
        <p:nvSpPr>
          <p:cNvPr id="292" name="Google Shape;292;g727e9470ad_0_105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g727e9470ad_0_105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.1</a:t>
            </a:r>
            <a:endParaRPr/>
          </a:p>
        </p:txBody>
      </p:sp>
      <p:grpSp>
        <p:nvGrpSpPr>
          <p:cNvPr id="294" name="Google Shape;294;g727e9470ad_0_105"/>
          <p:cNvGrpSpPr/>
          <p:nvPr/>
        </p:nvGrpSpPr>
        <p:grpSpPr>
          <a:xfrm>
            <a:off x="683678" y="1370342"/>
            <a:ext cx="2305115" cy="2544816"/>
            <a:chOff x="1331914" y="1739417"/>
            <a:chExt cx="2224800" cy="1804706"/>
          </a:xfrm>
        </p:grpSpPr>
        <p:sp>
          <p:nvSpPr>
            <p:cNvPr id="295" name="Google Shape;295;g727e9470ad_0_105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g727e9470ad_0_105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297" name="Google Shape;297;g727e9470ad_0_105"/>
          <p:cNvSpPr txBox="1"/>
          <p:nvPr/>
        </p:nvSpPr>
        <p:spPr>
          <a:xfrm>
            <a:off x="633231" y="1604039"/>
            <a:ext cx="2296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CocoDataset(data.Dataset):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__init__(self, root, json, vocab):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__getitem__(self, index)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__len__(self)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collate_fn(data):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get_loader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8" name="Google Shape;298;g727e9470ad_0_105"/>
          <p:cNvGrpSpPr/>
          <p:nvPr/>
        </p:nvGrpSpPr>
        <p:grpSpPr>
          <a:xfrm>
            <a:off x="696100" y="4084030"/>
            <a:ext cx="2305115" cy="2325005"/>
            <a:chOff x="1331915" y="1628453"/>
            <a:chExt cx="2224800" cy="2104077"/>
          </a:xfrm>
        </p:grpSpPr>
        <p:sp>
          <p:nvSpPr>
            <p:cNvPr id="299" name="Google Shape;299;g727e9470ad_0_105"/>
            <p:cNvSpPr/>
            <p:nvPr/>
          </p:nvSpPr>
          <p:spPr>
            <a:xfrm>
              <a:off x="1331915" y="1816730"/>
              <a:ext cx="2224800" cy="19158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torchvision.transforms as transforms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torch.utils.data as data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os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pickle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numpy as np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nltk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PIL import Image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pycocotools.coco import COCO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g727e9470ad_0_105"/>
            <p:cNvSpPr txBox="1"/>
            <p:nvPr/>
          </p:nvSpPr>
          <p:spPr>
            <a:xfrm>
              <a:off x="1910924" y="1628453"/>
              <a:ext cx="1046100" cy="37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Libraries</a:t>
              </a:r>
              <a:endParaRPr/>
            </a:p>
          </p:txBody>
        </p:sp>
      </p:grpSp>
      <p:grpSp>
        <p:nvGrpSpPr>
          <p:cNvPr id="301" name="Google Shape;301;g727e9470ad_0_105"/>
          <p:cNvGrpSpPr/>
          <p:nvPr/>
        </p:nvGrpSpPr>
        <p:grpSpPr>
          <a:xfrm>
            <a:off x="3274982" y="1788077"/>
            <a:ext cx="5394417" cy="3472816"/>
            <a:chOff x="1331913" y="1707766"/>
            <a:chExt cx="2547300" cy="2698171"/>
          </a:xfrm>
        </p:grpSpPr>
        <p:sp>
          <p:nvSpPr>
            <p:cNvPr id="302" name="Google Shape;302;g727e9470ad_0_105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Google Shape;303;g727e9470ad_0_105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304" name="Google Shape;304;g727e9470ad_0_105"/>
          <p:cNvSpPr txBox="1"/>
          <p:nvPr/>
        </p:nvSpPr>
        <p:spPr>
          <a:xfrm>
            <a:off x="3412425" y="2160374"/>
            <a:ext cx="5119800" cy="3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custom dataset with preprocessing on each caption.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Collate function to create tuple of image, label and length of caption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dataset is fed into data loader with a batch size of 128 and collated data is loaded. 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  will return (images, captions, lengths) for each iteration: 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images: a tensor of shape (batch_size, 3, 224, 224).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captions: a tensor of shape (batch_size, padded_length).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lengths: a list indicating valid length for each caption. 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 = batch_size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slide 11" descr="slide 11">
            <a:hlinkClick r:id="" action="ppaction://media"/>
            <a:extLst>
              <a:ext uri="{FF2B5EF4-FFF2-40B4-BE49-F238E27FC236}">
                <a16:creationId xmlns:a16="http://schemas.microsoft.com/office/drawing/2014/main" id="{2C7E5EFF-B39B-524D-9E7A-4611CEB4B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1612" y="5044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1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27e9470ad_0_162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CREATING CNN </a:t>
            </a:r>
            <a:endParaRPr b="1"/>
          </a:p>
        </p:txBody>
      </p:sp>
      <p:sp>
        <p:nvSpPr>
          <p:cNvPr id="311" name="Google Shape;311;g727e9470ad_0_162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g727e9470ad_0_162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3.2</a:t>
            </a:r>
            <a:endParaRPr/>
          </a:p>
        </p:txBody>
      </p:sp>
      <p:grpSp>
        <p:nvGrpSpPr>
          <p:cNvPr id="313" name="Google Shape;313;g727e9470ad_0_162"/>
          <p:cNvGrpSpPr/>
          <p:nvPr/>
        </p:nvGrpSpPr>
        <p:grpSpPr>
          <a:xfrm>
            <a:off x="683667" y="1371227"/>
            <a:ext cx="2305115" cy="3268864"/>
            <a:chOff x="1331914" y="1739417"/>
            <a:chExt cx="2224800" cy="1804706"/>
          </a:xfrm>
        </p:grpSpPr>
        <p:sp>
          <p:nvSpPr>
            <p:cNvPr id="314" name="Google Shape;314;g727e9470ad_0_162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g727e9470ad_0_162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316" name="Google Shape;316;g727e9470ad_0_162"/>
          <p:cNvSpPr txBox="1"/>
          <p:nvPr/>
        </p:nvSpPr>
        <p:spPr>
          <a:xfrm>
            <a:off x="633231" y="1604039"/>
            <a:ext cx="2296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EncoderCNN(nn.Module):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__init__(self, embed_size):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forward(self, images):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7" name="Google Shape;317;g727e9470ad_0_162"/>
          <p:cNvGrpSpPr/>
          <p:nvPr/>
        </p:nvGrpSpPr>
        <p:grpSpPr>
          <a:xfrm>
            <a:off x="696088" y="4795777"/>
            <a:ext cx="2305115" cy="1404952"/>
            <a:chOff x="1331914" y="1628453"/>
            <a:chExt cx="2224800" cy="1915670"/>
          </a:xfrm>
        </p:grpSpPr>
        <p:sp>
          <p:nvSpPr>
            <p:cNvPr id="318" name="Google Shape;318;g727e9470ad_0_162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torchvision.models as models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torch.nn.utils.rnn import pack_padded_sequence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torch.nn as nn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Google Shape;319;g727e9470ad_0_162"/>
            <p:cNvSpPr txBox="1"/>
            <p:nvPr/>
          </p:nvSpPr>
          <p:spPr>
            <a:xfrm>
              <a:off x="1910924" y="1628453"/>
              <a:ext cx="1046100" cy="37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Libraries</a:t>
              </a:r>
              <a:endParaRPr/>
            </a:p>
          </p:txBody>
        </p:sp>
      </p:grpSp>
      <p:grpSp>
        <p:nvGrpSpPr>
          <p:cNvPr id="320" name="Google Shape;320;g727e9470ad_0_162"/>
          <p:cNvGrpSpPr/>
          <p:nvPr/>
        </p:nvGrpSpPr>
        <p:grpSpPr>
          <a:xfrm>
            <a:off x="3274971" y="1191223"/>
            <a:ext cx="5394417" cy="4902846"/>
            <a:chOff x="1331913" y="1707766"/>
            <a:chExt cx="2547300" cy="2698171"/>
          </a:xfrm>
        </p:grpSpPr>
        <p:sp>
          <p:nvSpPr>
            <p:cNvPr id="321" name="Google Shape;321;g727e9470ad_0_162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g727e9470ad_0_162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323" name="Google Shape;323;g727e9470ad_0_162"/>
          <p:cNvSpPr txBox="1"/>
          <p:nvPr/>
        </p:nvSpPr>
        <p:spPr>
          <a:xfrm>
            <a:off x="3412412" y="1608175"/>
            <a:ext cx="5119800" cy="4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endParaRPr sz="1200" b="1" u="sng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Extract Image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map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though CNN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++ we require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Information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map words to objects through an extracting features from lower level of CNN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Pass them through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Pass through </a:t>
            </a:r>
            <a:r>
              <a:rPr lang="en-US" sz="1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get scores of each word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highlight>
                <a:srgbClr val="E4E8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1200" b="1" u="sng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convolutional neural network can be used to create a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dense feature vector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embedding becomes a dense representation of the image and will be used as the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state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LSTM.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use 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 trained Res-Net 152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encoder.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8x deeper than VGG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bhut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lower complexity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pass the image through a modified densely  connected  neural  network  to  obtain  a 1</a:t>
            </a: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024-dimensional output vector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 with Normalization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vocabulary wrapper and Build Data Loader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slide 12" descr="slide 12">
            <a:hlinkClick r:id="" action="ppaction://media"/>
            <a:extLst>
              <a:ext uri="{FF2B5EF4-FFF2-40B4-BE49-F238E27FC236}">
                <a16:creationId xmlns:a16="http://schemas.microsoft.com/office/drawing/2014/main" id="{CC9B3A11-995B-7049-B19A-F9BEDA5C8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4029" y="51801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282b2a224_1_25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CREATING RNN </a:t>
            </a:r>
            <a:endParaRPr b="1"/>
          </a:p>
        </p:txBody>
      </p:sp>
      <p:sp>
        <p:nvSpPr>
          <p:cNvPr id="330" name="Google Shape;330;g7282b2a224_1_25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g7282b2a224_1_25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3.3</a:t>
            </a:r>
            <a:endParaRPr/>
          </a:p>
        </p:txBody>
      </p:sp>
      <p:grpSp>
        <p:nvGrpSpPr>
          <p:cNvPr id="332" name="Google Shape;332;g7282b2a224_1_25"/>
          <p:cNvGrpSpPr/>
          <p:nvPr/>
        </p:nvGrpSpPr>
        <p:grpSpPr>
          <a:xfrm>
            <a:off x="683667" y="1371227"/>
            <a:ext cx="2305115" cy="3268864"/>
            <a:chOff x="1331914" y="1739417"/>
            <a:chExt cx="2224800" cy="1804706"/>
          </a:xfrm>
        </p:grpSpPr>
        <p:sp>
          <p:nvSpPr>
            <p:cNvPr id="333" name="Google Shape;333;g7282b2a224_1_25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g7282b2a224_1_25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335" name="Google Shape;335;g7282b2a224_1_25"/>
          <p:cNvSpPr txBox="1"/>
          <p:nvPr/>
        </p:nvSpPr>
        <p:spPr>
          <a:xfrm>
            <a:off x="633231" y="1604039"/>
            <a:ext cx="2296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DecoderRNN(nn.Module):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__init__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forward(self, features, captions, lengths)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sample(self, features, states=None):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6" name="Google Shape;336;g7282b2a224_1_25"/>
          <p:cNvGrpSpPr/>
          <p:nvPr/>
        </p:nvGrpSpPr>
        <p:grpSpPr>
          <a:xfrm>
            <a:off x="696088" y="4795777"/>
            <a:ext cx="2305115" cy="1404952"/>
            <a:chOff x="1331914" y="1628453"/>
            <a:chExt cx="2224800" cy="1915670"/>
          </a:xfrm>
        </p:grpSpPr>
        <p:sp>
          <p:nvSpPr>
            <p:cNvPr id="337" name="Google Shape;337;g7282b2a224_1_25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torchvision.models as models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torch.nn.utils.rnn import pack_padded_sequence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torch.nn as nn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" name="Google Shape;338;g7282b2a224_1_25"/>
            <p:cNvSpPr txBox="1"/>
            <p:nvPr/>
          </p:nvSpPr>
          <p:spPr>
            <a:xfrm>
              <a:off x="1910924" y="1628453"/>
              <a:ext cx="1046100" cy="37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Libraries</a:t>
              </a:r>
              <a:endParaRPr/>
            </a:p>
          </p:txBody>
        </p:sp>
      </p:grpSp>
      <p:grpSp>
        <p:nvGrpSpPr>
          <p:cNvPr id="339" name="Google Shape;339;g7282b2a224_1_25"/>
          <p:cNvGrpSpPr/>
          <p:nvPr/>
        </p:nvGrpSpPr>
        <p:grpSpPr>
          <a:xfrm>
            <a:off x="3274970" y="1407097"/>
            <a:ext cx="5394417" cy="4377243"/>
            <a:chOff x="1331913" y="1707766"/>
            <a:chExt cx="2547300" cy="2698171"/>
          </a:xfrm>
        </p:grpSpPr>
        <p:sp>
          <p:nvSpPr>
            <p:cNvPr id="340" name="Google Shape;340;g7282b2a224_1_25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g7282b2a224_1_25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342" name="Google Shape;342;g7282b2a224_1_25"/>
          <p:cNvSpPr txBox="1"/>
          <p:nvPr/>
        </p:nvSpPr>
        <p:spPr>
          <a:xfrm>
            <a:off x="3412417" y="1779370"/>
            <a:ext cx="51198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chose LSTM instead of GRU through research [3] [6]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useful for lengthy sequence of words </a:t>
            </a:r>
            <a:endParaRPr sz="1200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cell works as follows: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input for data point at t=n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input for previous cell state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input for previous hidden state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output for the current cell state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 output for the current hidden state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Data Output = LSTM Hidden State output 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each step, we use same LSTM;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the cell under optimization is to find the right set of weights to accommodate whole dictionary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 for each word in sentence (sequence)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Input = Word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Output = Probability distribution over whole dictionary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 obtain best fit in sequence given the previous word 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slide 13" descr="slide 13">
            <a:hlinkClick r:id="" action="ppaction://media"/>
            <a:extLst>
              <a:ext uri="{FF2B5EF4-FFF2-40B4-BE49-F238E27FC236}">
                <a16:creationId xmlns:a16="http://schemas.microsoft.com/office/drawing/2014/main" id="{566A22E2-AA9F-1241-9F11-3E28A0310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5240" y="51939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27e9470ad_0_13"/>
          <p:cNvSpPr txBox="1">
            <a:spLocks noGrp="1"/>
          </p:cNvSpPr>
          <p:nvPr>
            <p:ph type="ctrTitle"/>
          </p:nvPr>
        </p:nvSpPr>
        <p:spPr>
          <a:xfrm>
            <a:off x="1475963" y="3270726"/>
            <a:ext cx="61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 dirty="0"/>
              <a:t>TRAINING, TESTING, EVALUATION, REFERENCES AND CONCLUSION </a:t>
            </a:r>
            <a:endParaRPr dirty="0"/>
          </a:p>
        </p:txBody>
      </p:sp>
      <p:sp>
        <p:nvSpPr>
          <p:cNvPr id="348" name="Google Shape;348;g727e9470ad_0_13"/>
          <p:cNvSpPr>
            <a:spLocks noGrp="1"/>
          </p:cNvSpPr>
          <p:nvPr>
            <p:ph type="body" idx="1"/>
          </p:nvPr>
        </p:nvSpPr>
        <p:spPr>
          <a:xfrm>
            <a:off x="4212000" y="2312082"/>
            <a:ext cx="720000" cy="72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 sz="2800"/>
              <a:t>4</a:t>
            </a:r>
            <a:endParaRPr/>
          </a:p>
        </p:txBody>
      </p:sp>
      <p:pic>
        <p:nvPicPr>
          <p:cNvPr id="2" name="slide 14" descr="slide 14">
            <a:hlinkClick r:id="" action="ppaction://media"/>
            <a:extLst>
              <a:ext uri="{FF2B5EF4-FFF2-40B4-BE49-F238E27FC236}">
                <a16:creationId xmlns:a16="http://schemas.microsoft.com/office/drawing/2014/main" id="{61306063-5863-2548-991A-A19E4F45A4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36432" y="5303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27e9470ad_0_181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TRAINING</a:t>
            </a:r>
            <a:endParaRPr b="1"/>
          </a:p>
        </p:txBody>
      </p:sp>
      <p:sp>
        <p:nvSpPr>
          <p:cNvPr id="355" name="Google Shape;355;g727e9470ad_0_181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g727e9470ad_0_181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.1</a:t>
            </a:r>
            <a:endParaRPr/>
          </a:p>
        </p:txBody>
      </p:sp>
      <p:grpSp>
        <p:nvGrpSpPr>
          <p:cNvPr id="357" name="Google Shape;357;g727e9470ad_0_181"/>
          <p:cNvGrpSpPr/>
          <p:nvPr/>
        </p:nvGrpSpPr>
        <p:grpSpPr>
          <a:xfrm>
            <a:off x="676619" y="1349744"/>
            <a:ext cx="2995248" cy="4459536"/>
            <a:chOff x="1331922" y="1739417"/>
            <a:chExt cx="2224800" cy="2436505"/>
          </a:xfrm>
        </p:grpSpPr>
        <p:sp>
          <p:nvSpPr>
            <p:cNvPr id="358" name="Google Shape;358;g727e9470ad_0_181"/>
            <p:cNvSpPr/>
            <p:nvPr/>
          </p:nvSpPr>
          <p:spPr>
            <a:xfrm>
              <a:off x="1331922" y="1816722"/>
              <a:ext cx="2224800" cy="2359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g727e9470ad_0_181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Parameters</a:t>
              </a:r>
              <a:endParaRPr/>
            </a:p>
          </p:txBody>
        </p:sp>
      </p:grpSp>
      <p:sp>
        <p:nvSpPr>
          <p:cNvPr id="360" name="Google Shape;360;g727e9470ad_0_181"/>
          <p:cNvSpPr txBox="1"/>
          <p:nvPr/>
        </p:nvSpPr>
        <p:spPr>
          <a:xfrm>
            <a:off x="633225" y="1604050"/>
            <a:ext cx="32745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embed_size = 256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hidden_size = 512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num_layers = 1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learning_rate = 0.001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num_epochs = 1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log_step = 10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EncoderCNN(embed_size).to(device)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DecoderRNN(embed_size, hidden_size, len(vocab), num_layers).to(device)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criterion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nn.CrossEntropyLoss()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list(decoder.parameters()) + list(encoder.linear.parameters()) + list(encoder.bn.parameters())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torch.optim.Adam(params, lr=learning_rate)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1" name="Google Shape;361;g727e9470ad_0_181"/>
          <p:cNvGrpSpPr/>
          <p:nvPr/>
        </p:nvGrpSpPr>
        <p:grpSpPr>
          <a:xfrm>
            <a:off x="3903423" y="947586"/>
            <a:ext cx="4835794" cy="5211787"/>
            <a:chOff x="1331913" y="1707766"/>
            <a:chExt cx="2547300" cy="2698171"/>
          </a:xfrm>
        </p:grpSpPr>
        <p:sp>
          <p:nvSpPr>
            <p:cNvPr id="362" name="Google Shape;362;g727e9470ad_0_181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3" name="Google Shape;363;g727e9470ad_0_181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364" name="Google Shape;364;g727e9470ad_0_181"/>
          <p:cNvSpPr txBox="1"/>
          <p:nvPr/>
        </p:nvSpPr>
        <p:spPr>
          <a:xfrm>
            <a:off x="3907725" y="1241850"/>
            <a:ext cx="4912500" cy="52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 output feature vector = LSTM input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cell requires same shape of vector at each step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input = individual words of training caption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used for: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Remembering spatial information from input feature vector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 the next word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word =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token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word = That in the training caption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each step: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= Current caption word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= Input + Hidden state of LSTM cell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passed to fully connected layer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produce distribution for next word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 we reach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token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recurrence function updates weights through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 propagation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until LSTM cells product correct words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sizing also used for training image-caption pairs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slide 15" descr="slide 15">
            <a:hlinkClick r:id="" action="ppaction://media"/>
            <a:extLst>
              <a:ext uri="{FF2B5EF4-FFF2-40B4-BE49-F238E27FC236}">
                <a16:creationId xmlns:a16="http://schemas.microsoft.com/office/drawing/2014/main" id="{2CC3BC40-712D-7B41-B747-B98AB2C51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949" y="53609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7e9470ad_0_219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TESTING AND EVALUATION</a:t>
            </a:r>
            <a:endParaRPr b="1"/>
          </a:p>
        </p:txBody>
      </p:sp>
      <p:sp>
        <p:nvSpPr>
          <p:cNvPr id="371" name="Google Shape;371;g727e9470ad_0_219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g727e9470ad_0_219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grpSp>
        <p:nvGrpSpPr>
          <p:cNvPr id="373" name="Google Shape;373;g727e9470ad_0_219"/>
          <p:cNvGrpSpPr/>
          <p:nvPr/>
        </p:nvGrpSpPr>
        <p:grpSpPr>
          <a:xfrm>
            <a:off x="683675" y="1371227"/>
            <a:ext cx="2305115" cy="4413242"/>
            <a:chOff x="1331922" y="1739417"/>
            <a:chExt cx="2224800" cy="2436505"/>
          </a:xfrm>
        </p:grpSpPr>
        <p:sp>
          <p:nvSpPr>
            <p:cNvPr id="374" name="Google Shape;374;g727e9470ad_0_219"/>
            <p:cNvSpPr/>
            <p:nvPr/>
          </p:nvSpPr>
          <p:spPr>
            <a:xfrm>
              <a:off x="1331922" y="1816722"/>
              <a:ext cx="2224800" cy="2359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Google Shape;375;g727e9470ad_0_219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376" name="Google Shape;376;g727e9470ad_0_219"/>
          <p:cNvSpPr txBox="1"/>
          <p:nvPr/>
        </p:nvSpPr>
        <p:spPr>
          <a:xfrm>
            <a:off x="633231" y="1604039"/>
            <a:ext cx="2296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test_image(in_image):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EncoderCNN(256).eval()  # eval mode (batchnorm uses moving mean/variance)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DecoderRNN(256, 512, len(vocab), 1)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caption from the image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word_ids to words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7" name="Google Shape;377;g727e9470ad_0_219"/>
          <p:cNvGrpSpPr/>
          <p:nvPr/>
        </p:nvGrpSpPr>
        <p:grpSpPr>
          <a:xfrm>
            <a:off x="3286834" y="2117767"/>
            <a:ext cx="5394417" cy="2163393"/>
            <a:chOff x="1331913" y="1707766"/>
            <a:chExt cx="2547300" cy="2698171"/>
          </a:xfrm>
        </p:grpSpPr>
        <p:sp>
          <p:nvSpPr>
            <p:cNvPr id="378" name="Google Shape;378;g727e9470ad_0_219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9" name="Google Shape;379;g727e9470ad_0_219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endParaRPr/>
            </a:p>
          </p:txBody>
        </p:sp>
      </p:grpSp>
      <p:sp>
        <p:nvSpPr>
          <p:cNvPr id="380" name="Google Shape;380;g727e9470ad_0_219"/>
          <p:cNvSpPr txBox="1"/>
          <p:nvPr/>
        </p:nvSpPr>
        <p:spPr>
          <a:xfrm>
            <a:off x="3424134" y="2532640"/>
            <a:ext cx="5119800" cy="20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Tested on random images from internet.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model performed very well most of the images.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some instances, it is not able to capture the all the objects in the  image.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slide 16" descr="slide 16">
            <a:hlinkClick r:id="" action="ppaction://media"/>
            <a:extLst>
              <a:ext uri="{FF2B5EF4-FFF2-40B4-BE49-F238E27FC236}">
                <a16:creationId xmlns:a16="http://schemas.microsoft.com/office/drawing/2014/main" id="{88F180B7-8776-424D-A2A5-B3041D8BB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1134" y="53780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4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27e9470ad_0_288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TESTING AND EVALUATION</a:t>
            </a:r>
            <a:endParaRPr b="1"/>
          </a:p>
        </p:txBody>
      </p:sp>
      <p:sp>
        <p:nvSpPr>
          <p:cNvPr id="387" name="Google Shape;387;g727e9470ad_0_288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g727e9470ad_0_288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pic>
        <p:nvPicPr>
          <p:cNvPr id="389" name="Google Shape;389;g727e9470ad_0_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675" y="1520825"/>
            <a:ext cx="3783958" cy="23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727e9470ad_0_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300" y="4248425"/>
            <a:ext cx="4241400" cy="20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727e9470ad_0_2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251" y="1520825"/>
            <a:ext cx="4187449" cy="23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 17" descr="slide 17">
            <a:hlinkClick r:id="" action="ppaction://media"/>
            <a:extLst>
              <a:ext uri="{FF2B5EF4-FFF2-40B4-BE49-F238E27FC236}">
                <a16:creationId xmlns:a16="http://schemas.microsoft.com/office/drawing/2014/main" id="{5F85D786-276E-F54E-9EFA-4B5E5E4F6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3504" y="5265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27e9470ad_0_266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TESTING AND EVALUATION</a:t>
            </a:r>
            <a:endParaRPr b="1"/>
          </a:p>
        </p:txBody>
      </p:sp>
      <p:sp>
        <p:nvSpPr>
          <p:cNvPr id="398" name="Google Shape;398;g727e9470ad_0_266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g727e9470ad_0_266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pic>
        <p:nvPicPr>
          <p:cNvPr id="400" name="Google Shape;400;g727e9470ad_0_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874" y="1296525"/>
            <a:ext cx="4163327" cy="24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727e9470ad_0_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125" y="1309400"/>
            <a:ext cx="4256807" cy="240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727e9470ad_0_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4310" y="3934176"/>
            <a:ext cx="3655365" cy="25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8" descr="slide 18">
            <a:hlinkClick r:id="" action="ppaction://media"/>
            <a:extLst>
              <a:ext uri="{FF2B5EF4-FFF2-40B4-BE49-F238E27FC236}">
                <a16:creationId xmlns:a16="http://schemas.microsoft.com/office/drawing/2014/main" id="{C9C64270-A06E-704F-A2C6-0FDE46968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20397" y="53453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84597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CONCLUSION</a:t>
            </a:r>
            <a:endParaRPr/>
          </a:p>
        </p:txBody>
      </p:sp>
      <p:sp>
        <p:nvSpPr>
          <p:cNvPr id="409" name="Google Shape;409;p15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15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60"/>
              <a:buFont typeface="Helvetica Neue"/>
              <a:buNone/>
            </a:pPr>
            <a:r>
              <a:rPr lang="en-US" sz="660" b="1"/>
              <a:t>CONCLUSION</a:t>
            </a:r>
            <a:endParaRPr sz="660"/>
          </a:p>
        </p:txBody>
      </p:sp>
      <p:sp>
        <p:nvSpPr>
          <p:cNvPr id="411" name="Google Shape;411;p15"/>
          <p:cNvSpPr/>
          <p:nvPr/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4.1</a:t>
            </a:r>
            <a:endParaRPr/>
          </a:p>
        </p:txBody>
      </p:sp>
      <p:grpSp>
        <p:nvGrpSpPr>
          <p:cNvPr id="412" name="Google Shape;412;p15"/>
          <p:cNvGrpSpPr/>
          <p:nvPr/>
        </p:nvGrpSpPr>
        <p:grpSpPr>
          <a:xfrm>
            <a:off x="675418" y="1473427"/>
            <a:ext cx="7768588" cy="1692772"/>
            <a:chOff x="1331913" y="1761335"/>
            <a:chExt cx="2547259" cy="2644487"/>
          </a:xfrm>
        </p:grpSpPr>
        <p:sp>
          <p:nvSpPr>
            <p:cNvPr id="413" name="Google Shape;413;p15"/>
            <p:cNvSpPr/>
            <p:nvPr/>
          </p:nvSpPr>
          <p:spPr>
            <a:xfrm>
              <a:off x="1331913" y="1833737"/>
              <a:ext cx="2547259" cy="2572085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p15"/>
            <p:cNvSpPr txBox="1"/>
            <p:nvPr/>
          </p:nvSpPr>
          <p:spPr>
            <a:xfrm>
              <a:off x="2088623" y="1761335"/>
              <a:ext cx="1033839" cy="1479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Challenges faced</a:t>
              </a:r>
              <a:endParaRPr/>
            </a:p>
          </p:txBody>
        </p:sp>
      </p:grpSp>
      <p:sp>
        <p:nvSpPr>
          <p:cNvPr id="415" name="Google Shape;415;p15"/>
          <p:cNvSpPr txBox="1"/>
          <p:nvPr/>
        </p:nvSpPr>
        <p:spPr>
          <a:xfrm>
            <a:off x="681752" y="1645117"/>
            <a:ext cx="7768588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the data due to RAM and GPU limitation. 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Scalability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BLEU-4 score implementation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196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6" name="Google Shape;416;p15"/>
          <p:cNvGrpSpPr/>
          <p:nvPr/>
        </p:nvGrpSpPr>
        <p:grpSpPr>
          <a:xfrm>
            <a:off x="675440" y="3911803"/>
            <a:ext cx="7768756" cy="1692810"/>
            <a:chOff x="1331913" y="1761335"/>
            <a:chExt cx="2547300" cy="2644602"/>
          </a:xfrm>
        </p:grpSpPr>
        <p:sp>
          <p:nvSpPr>
            <p:cNvPr id="417" name="Google Shape;417;p15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" name="Google Shape;418;p15"/>
            <p:cNvSpPr txBox="1"/>
            <p:nvPr/>
          </p:nvSpPr>
          <p:spPr>
            <a:xfrm>
              <a:off x="2088623" y="1761335"/>
              <a:ext cx="1033800" cy="14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Future scope of improvement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9" name="Google Shape;419;p15"/>
          <p:cNvSpPr txBox="1"/>
          <p:nvPr/>
        </p:nvSpPr>
        <p:spPr>
          <a:xfrm>
            <a:off x="681752" y="4083517"/>
            <a:ext cx="77685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on whole dataset.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GRU inplace of LSTM which may or maynot result in better results.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 the model based on BLEU-4 score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196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slide 19" descr="slide 19">
            <a:hlinkClick r:id="" action="ppaction://media"/>
            <a:extLst>
              <a:ext uri="{FF2B5EF4-FFF2-40B4-BE49-F238E27FC236}">
                <a16:creationId xmlns:a16="http://schemas.microsoft.com/office/drawing/2014/main" id="{F7FEF9F5-7997-5547-9A98-3E349C47E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9448" y="53820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>
            <a:spLocks noGrp="1"/>
          </p:cNvSpPr>
          <p:nvPr>
            <p:ph type="body" idx="1"/>
          </p:nvPr>
        </p:nvSpPr>
        <p:spPr>
          <a:xfrm>
            <a:off x="3028607" y="543000"/>
            <a:ext cx="720000" cy="72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7F91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Helvetica Neue"/>
              <a:buNone/>
            </a:pPr>
            <a:r>
              <a:rPr lang="en-US">
                <a:solidFill>
                  <a:schemeClr val="dk2"/>
                </a:solidFill>
              </a:rPr>
              <a:t>1</a:t>
            </a:r>
            <a:endParaRPr/>
          </a:p>
        </p:txBody>
      </p:sp>
      <p:sp>
        <p:nvSpPr>
          <p:cNvPr id="178" name="Google Shape;178;p2"/>
          <p:cNvSpPr>
            <a:spLocks noGrp="1"/>
          </p:cNvSpPr>
          <p:nvPr>
            <p:ph type="body" idx="2"/>
          </p:nvPr>
        </p:nvSpPr>
        <p:spPr>
          <a:xfrm>
            <a:off x="3362451" y="2227000"/>
            <a:ext cx="720000" cy="72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7F91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Helvetica Neue"/>
              <a:buNone/>
            </a:pPr>
            <a:r>
              <a:rPr lang="en-US">
                <a:solidFill>
                  <a:schemeClr val="dk2"/>
                </a:solidFill>
              </a:rPr>
              <a:t>2</a:t>
            </a:r>
            <a:endParaRPr/>
          </a:p>
        </p:txBody>
      </p:sp>
      <p:sp>
        <p:nvSpPr>
          <p:cNvPr id="179" name="Google Shape;179;p2"/>
          <p:cNvSpPr>
            <a:spLocks noGrp="1"/>
          </p:cNvSpPr>
          <p:nvPr>
            <p:ph type="body" idx="3"/>
          </p:nvPr>
        </p:nvSpPr>
        <p:spPr>
          <a:xfrm>
            <a:off x="3696295" y="3911000"/>
            <a:ext cx="720000" cy="72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7F91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Helvetica Neue"/>
              <a:buNone/>
            </a:pPr>
            <a:r>
              <a:rPr lang="en-US">
                <a:solidFill>
                  <a:schemeClr val="dk2"/>
                </a:solidFill>
              </a:rPr>
              <a:t>3</a:t>
            </a:r>
            <a:endParaRPr/>
          </a:p>
        </p:txBody>
      </p:sp>
      <p:sp>
        <p:nvSpPr>
          <p:cNvPr id="180" name="Google Shape;180;p2"/>
          <p:cNvSpPr>
            <a:spLocks noGrp="1"/>
          </p:cNvSpPr>
          <p:nvPr>
            <p:ph type="body" idx="5"/>
          </p:nvPr>
        </p:nvSpPr>
        <p:spPr>
          <a:xfrm>
            <a:off x="4012304" y="5595000"/>
            <a:ext cx="720000" cy="720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7F91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Helvetica Neue"/>
              <a:buNone/>
            </a:pPr>
            <a:r>
              <a:rPr lang="en-US">
                <a:solidFill>
                  <a:schemeClr val="dk2"/>
                </a:solidFill>
              </a:rPr>
              <a:t>4</a:t>
            </a:r>
            <a:endParaRPr/>
          </a:p>
        </p:txBody>
      </p:sp>
      <p:sp>
        <p:nvSpPr>
          <p:cNvPr id="181" name="Google Shape;181;p2"/>
          <p:cNvSpPr txBox="1">
            <a:spLocks noGrp="1"/>
          </p:cNvSpPr>
          <p:nvPr>
            <p:ph type="body" idx="6"/>
          </p:nvPr>
        </p:nvSpPr>
        <p:spPr>
          <a:xfrm>
            <a:off x="4056295" y="610612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</a:pPr>
            <a:r>
              <a:rPr lang="en-US"/>
              <a:t>MOTIVATION AND PROBLEM DEFINITION</a:t>
            </a:r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body" idx="7"/>
          </p:nvPr>
        </p:nvSpPr>
        <p:spPr>
          <a:xfrm>
            <a:off x="4285691" y="2296438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BUILDING REQUIRED VOCABULARY AND RESIZING IMAGES 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body" idx="8"/>
          </p:nvPr>
        </p:nvSpPr>
        <p:spPr>
          <a:xfrm>
            <a:off x="4572000" y="3978612"/>
            <a:ext cx="41497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</a:pPr>
            <a:r>
              <a:rPr lang="en-US"/>
              <a:t>DEFINING DATA LOADER AND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</a:pPr>
            <a:r>
              <a:rPr lang="en-US"/>
              <a:t>CREATING CNN &amp; RNN</a:t>
            </a:r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body" idx="9"/>
          </p:nvPr>
        </p:nvSpPr>
        <p:spPr>
          <a:xfrm>
            <a:off x="4994225" y="5662629"/>
            <a:ext cx="41499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</a:pPr>
            <a:r>
              <a:rPr lang="en-US"/>
              <a:t>TRAINING, TESTING, EVALUATION,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None/>
            </a:pPr>
            <a:r>
              <a:rPr lang="en-US"/>
              <a:t>REFERENCES AND CONCLUSION</a:t>
            </a:r>
            <a:endParaRPr/>
          </a:p>
        </p:txBody>
      </p:sp>
      <p:sp>
        <p:nvSpPr>
          <p:cNvPr id="185" name="Google Shape;185;p2"/>
          <p:cNvSpPr txBox="1">
            <a:spLocks noGrp="1"/>
          </p:cNvSpPr>
          <p:nvPr>
            <p:ph type="sldNum" idx="4294967295"/>
          </p:nvPr>
        </p:nvSpPr>
        <p:spPr>
          <a:xfrm>
            <a:off x="8639175" y="6442075"/>
            <a:ext cx="5048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6731000" y="34544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4856F1-9A53-BB4F-9F26-DA2B20239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32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 txBox="1">
            <a:spLocks noGrp="1"/>
          </p:cNvSpPr>
          <p:nvPr>
            <p:ph type="ctrTitle"/>
          </p:nvPr>
        </p:nvSpPr>
        <p:spPr>
          <a:xfrm>
            <a:off x="685800" y="2996953"/>
            <a:ext cx="7772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THANK YOU</a:t>
            </a:r>
            <a:endParaRPr>
              <a:solidFill>
                <a:srgbClr val="BFBFBF"/>
              </a:solidFill>
            </a:endParaRPr>
          </a:p>
        </p:txBody>
      </p:sp>
      <p:pic>
        <p:nvPicPr>
          <p:cNvPr id="2" name="slide 20" descr="slide 20">
            <a:hlinkClick r:id="" action="ppaction://media"/>
            <a:extLst>
              <a:ext uri="{FF2B5EF4-FFF2-40B4-BE49-F238E27FC236}">
                <a16:creationId xmlns:a16="http://schemas.microsoft.com/office/drawing/2014/main" id="{065AFDDC-9E9D-EA49-9D2C-AE4D23445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5400" y="56291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1475963" y="3270726"/>
            <a:ext cx="61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MOTIVATION AND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192" name="Google Shape;192;p3"/>
          <p:cNvSpPr>
            <a:spLocks noGrp="1"/>
          </p:cNvSpPr>
          <p:nvPr>
            <p:ph type="body" idx="1"/>
          </p:nvPr>
        </p:nvSpPr>
        <p:spPr>
          <a:xfrm>
            <a:off x="4212000" y="2312082"/>
            <a:ext cx="720000" cy="72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 sz="2800"/>
              <a:t>1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B0E64FC-20F1-7144-BFF7-3E1A14F46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6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Introduction</a:t>
            </a:r>
            <a:endParaRPr/>
          </a:p>
        </p:txBody>
      </p:sp>
      <p:sp>
        <p:nvSpPr>
          <p:cNvPr id="199" name="Google Shape;199;p4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4"/>
          <p:cNvSpPr txBox="1">
            <a:spLocks noGrp="1"/>
          </p:cNvSpPr>
          <p:nvPr>
            <p:ph type="body" idx="1"/>
          </p:nvPr>
        </p:nvSpPr>
        <p:spPr>
          <a:xfrm>
            <a:off x="259470" y="6613212"/>
            <a:ext cx="424815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60"/>
              <a:buFont typeface="Helvetica Neue"/>
              <a:buNone/>
            </a:pPr>
            <a:r>
              <a:rPr lang="en-US" sz="660"/>
              <a:t>SUBJECT PRESENTATION</a:t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1.1</a:t>
            </a:r>
            <a:endParaRPr/>
          </a:p>
        </p:txBody>
      </p:sp>
      <p:grpSp>
        <p:nvGrpSpPr>
          <p:cNvPr id="202" name="Google Shape;202;p4"/>
          <p:cNvGrpSpPr/>
          <p:nvPr/>
        </p:nvGrpSpPr>
        <p:grpSpPr>
          <a:xfrm>
            <a:off x="684251" y="1864280"/>
            <a:ext cx="4207308" cy="3631582"/>
            <a:chOff x="1331913" y="1707766"/>
            <a:chExt cx="2547259" cy="2698055"/>
          </a:xfrm>
        </p:grpSpPr>
        <p:sp>
          <p:nvSpPr>
            <p:cNvPr id="203" name="Google Shape;203;p4"/>
            <p:cNvSpPr/>
            <p:nvPr/>
          </p:nvSpPr>
          <p:spPr>
            <a:xfrm>
              <a:off x="1331913" y="1833737"/>
              <a:ext cx="2547259" cy="2572084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2187128" y="1707766"/>
              <a:ext cx="836831" cy="2550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Motivation</a:t>
              </a:r>
              <a:endParaRPr/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5049068" y="1102057"/>
            <a:ext cx="3410780" cy="5139820"/>
            <a:chOff x="1331913" y="1708103"/>
            <a:chExt cx="2547259" cy="1737776"/>
          </a:xfrm>
        </p:grpSpPr>
        <p:sp>
          <p:nvSpPr>
            <p:cNvPr id="206" name="Google Shape;206;p4"/>
            <p:cNvSpPr/>
            <p:nvPr/>
          </p:nvSpPr>
          <p:spPr>
            <a:xfrm>
              <a:off x="1331913" y="1825585"/>
              <a:ext cx="2547259" cy="1620294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1736141" y="1708103"/>
              <a:ext cx="1738804" cy="254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Problem Definition</a:t>
              </a:r>
              <a:endParaRPr/>
            </a:p>
          </p:txBody>
        </p:sp>
      </p:grpSp>
      <p:sp>
        <p:nvSpPr>
          <p:cNvPr id="208" name="Google Shape;208;p4"/>
          <p:cNvSpPr txBox="1"/>
          <p:nvPr/>
        </p:nvSpPr>
        <p:spPr>
          <a:xfrm>
            <a:off x="4725525" y="1622700"/>
            <a:ext cx="34074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Unlabeled images,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 and Natural Language Processing Techniques (CNN. RNN&lt; Sentence Generation)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 automatic image captioning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output would be a text derived from the single 2D image.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791380" y="2164543"/>
            <a:ext cx="3993000" cy="3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widely used in the field of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ecommerce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accurately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tagging and captioning product catalogues and images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media it is prevalent for understanding user behavior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real time and may be used for real time ad targeting and monetization.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Its impact on the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visually impaired 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also of high magnitude, allowing understanding which was previously not possible. Allows allows image description to be heard making content more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accessible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Furthermore, it can also be applied to niche subject areas such as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medicine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it may be used as a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guide to human judgement.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400" y="4432675"/>
            <a:ext cx="3150125" cy="1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CC9A94-D96D-0743-A2D7-AC24437CD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85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545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27e9470ad_0_64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Introduction</a:t>
            </a:r>
            <a:endParaRPr/>
          </a:p>
        </p:txBody>
      </p:sp>
      <p:sp>
        <p:nvSpPr>
          <p:cNvPr id="217" name="Google Shape;217;g727e9470ad_0_64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g727e9470ad_0_64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1.1</a:t>
            </a:r>
            <a:endParaRPr/>
          </a:p>
        </p:txBody>
      </p:sp>
      <p:grpSp>
        <p:nvGrpSpPr>
          <p:cNvPr id="219" name="Google Shape;219;g727e9470ad_0_64"/>
          <p:cNvGrpSpPr/>
          <p:nvPr/>
        </p:nvGrpSpPr>
        <p:grpSpPr>
          <a:xfrm>
            <a:off x="684240" y="1407097"/>
            <a:ext cx="7848995" cy="4377243"/>
            <a:chOff x="1331913" y="1707766"/>
            <a:chExt cx="2547300" cy="2698171"/>
          </a:xfrm>
        </p:grpSpPr>
        <p:sp>
          <p:nvSpPr>
            <p:cNvPr id="220" name="Google Shape;220;g727e9470ad_0_64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g727e9470ad_0_64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Methodology</a:t>
              </a:r>
              <a:endParaRPr/>
            </a:p>
          </p:txBody>
        </p:sp>
      </p:grpSp>
      <p:sp>
        <p:nvSpPr>
          <p:cNvPr id="222" name="Google Shape;222;g727e9470ad_0_64"/>
          <p:cNvSpPr txBox="1"/>
          <p:nvPr/>
        </p:nvSpPr>
        <p:spPr>
          <a:xfrm>
            <a:off x="884131" y="1779370"/>
            <a:ext cx="74490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are represented as a 2D matrix, using CNN (Convolutional Neural Networks).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LSTM (Long Short Term Memory) is a kind of RNN (Recurrent Neural Network) that performs better than a standard RNN.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model may be referred to as a CNN_RNN model as the features will be generated through CNN, upon which RNN/LSTM will generate the descriptions (captions).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Usually, a pretrained CNN extracts the features from our input image. </a:t>
            </a: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feature vector is linearly transformed to have the same dimension as the input dimension of the RNN/LSTM network. 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the network is trained as a language model on our feature vector.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training our LSTM model, we predefine our label and target text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D5B3C3-145F-184D-82FF-F8A6C66DA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698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82b2a224_1_1"/>
          <p:cNvSpPr txBox="1">
            <a:spLocks noGrp="1"/>
          </p:cNvSpPr>
          <p:nvPr>
            <p:ph type="title"/>
          </p:nvPr>
        </p:nvSpPr>
        <p:spPr>
          <a:xfrm>
            <a:off x="684213" y="714777"/>
            <a:ext cx="526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Introduction</a:t>
            </a:r>
            <a:endParaRPr/>
          </a:p>
        </p:txBody>
      </p:sp>
      <p:sp>
        <p:nvSpPr>
          <p:cNvPr id="229" name="Google Shape;229;g7282b2a224_1_1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g7282b2a224_1_1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1.1</a:t>
            </a:r>
            <a:endParaRPr/>
          </a:p>
        </p:txBody>
      </p:sp>
      <p:grpSp>
        <p:nvGrpSpPr>
          <p:cNvPr id="231" name="Google Shape;231;g7282b2a224_1_1"/>
          <p:cNvGrpSpPr/>
          <p:nvPr/>
        </p:nvGrpSpPr>
        <p:grpSpPr>
          <a:xfrm>
            <a:off x="165790" y="1407177"/>
            <a:ext cx="8895172" cy="4396669"/>
            <a:chOff x="1331913" y="1707766"/>
            <a:chExt cx="2547300" cy="2698171"/>
          </a:xfrm>
        </p:grpSpPr>
        <p:sp>
          <p:nvSpPr>
            <p:cNvPr id="232" name="Google Shape;232;g7282b2a224_1_1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Google Shape;233;g7282b2a224_1_1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Methodology</a:t>
              </a:r>
              <a:endParaRPr/>
            </a:p>
          </p:txBody>
        </p:sp>
      </p:grpSp>
      <p:pic>
        <p:nvPicPr>
          <p:cNvPr id="234" name="Google Shape;234;g7282b2a224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33980"/>
            <a:ext cx="9144000" cy="389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913631-D0B9-DD48-AD10-92C4E9710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78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27e9470ad_0_3"/>
          <p:cNvSpPr txBox="1">
            <a:spLocks noGrp="1"/>
          </p:cNvSpPr>
          <p:nvPr>
            <p:ph type="ctrTitle"/>
          </p:nvPr>
        </p:nvSpPr>
        <p:spPr>
          <a:xfrm>
            <a:off x="1475963" y="3270726"/>
            <a:ext cx="619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/>
              <a:t>BUILDING REQUIRED VOCABULARY AND RESIZING IMAGES  </a:t>
            </a:r>
            <a:endParaRPr/>
          </a:p>
        </p:txBody>
      </p:sp>
      <p:sp>
        <p:nvSpPr>
          <p:cNvPr id="240" name="Google Shape;240;g727e9470ad_0_3"/>
          <p:cNvSpPr>
            <a:spLocks noGrp="1"/>
          </p:cNvSpPr>
          <p:nvPr>
            <p:ph type="body" idx="1"/>
          </p:nvPr>
        </p:nvSpPr>
        <p:spPr>
          <a:xfrm>
            <a:off x="4212000" y="2312082"/>
            <a:ext cx="720000" cy="72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Helvetica Neue"/>
              <a:buNone/>
            </a:pPr>
            <a:r>
              <a:rPr lang="en-US" sz="2800"/>
              <a:t>2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2D471-2E95-3046-AD18-8E34025E4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95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11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BUILDING REQUIRED VOCABULARY</a:t>
            </a:r>
            <a:endParaRPr b="1"/>
          </a:p>
        </p:txBody>
      </p:sp>
      <p:sp>
        <p:nvSpPr>
          <p:cNvPr id="247" name="Google Shape;247;p9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5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-74826" y="522494"/>
            <a:ext cx="668592" cy="668592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2.1</a:t>
            </a:r>
            <a:endParaRPr/>
          </a:p>
        </p:txBody>
      </p:sp>
      <p:grpSp>
        <p:nvGrpSpPr>
          <p:cNvPr id="249" name="Google Shape;249;p9"/>
          <p:cNvGrpSpPr/>
          <p:nvPr/>
        </p:nvGrpSpPr>
        <p:grpSpPr>
          <a:xfrm>
            <a:off x="683700" y="1371182"/>
            <a:ext cx="2305172" cy="3268874"/>
            <a:chOff x="1331914" y="1739417"/>
            <a:chExt cx="2224801" cy="1804737"/>
          </a:xfrm>
        </p:grpSpPr>
        <p:sp>
          <p:nvSpPr>
            <p:cNvPr id="250" name="Google Shape;250;p9"/>
            <p:cNvSpPr/>
            <p:nvPr/>
          </p:nvSpPr>
          <p:spPr>
            <a:xfrm>
              <a:off x="1331914" y="1816723"/>
              <a:ext cx="2224801" cy="1727431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9"/>
            <p:cNvSpPr txBox="1"/>
            <p:nvPr/>
          </p:nvSpPr>
          <p:spPr>
            <a:xfrm>
              <a:off x="1696441" y="1739417"/>
              <a:ext cx="1474992" cy="1557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252" name="Google Shape;252;p9"/>
          <p:cNvSpPr txBox="1"/>
          <p:nvPr/>
        </p:nvSpPr>
        <p:spPr>
          <a:xfrm>
            <a:off x="633231" y="1604039"/>
            <a:ext cx="2296395" cy="213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Vocabulary(object):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__(self):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add_word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(self, word):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__call__(self, word)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__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__(self)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build_vocab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(json)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" name="Google Shape;253;p9"/>
          <p:cNvGrpSpPr/>
          <p:nvPr/>
        </p:nvGrpSpPr>
        <p:grpSpPr>
          <a:xfrm>
            <a:off x="696121" y="4795788"/>
            <a:ext cx="2305171" cy="1404965"/>
            <a:chOff x="1331914" y="1628453"/>
            <a:chExt cx="2224800" cy="1915670"/>
          </a:xfrm>
        </p:grpSpPr>
        <p:sp>
          <p:nvSpPr>
            <p:cNvPr id="254" name="Google Shape;254;p9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nltk,pickle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argparse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collections import Counter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pycocotools.coco import COCO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9"/>
            <p:cNvSpPr txBox="1"/>
            <p:nvPr/>
          </p:nvSpPr>
          <p:spPr>
            <a:xfrm>
              <a:off x="1910924" y="1628453"/>
              <a:ext cx="1046026" cy="3776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Libraries</a:t>
              </a:r>
              <a:endParaRPr/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274970" y="1407097"/>
            <a:ext cx="5394417" cy="4377243"/>
            <a:chOff x="1331913" y="1707766"/>
            <a:chExt cx="2547300" cy="2698171"/>
          </a:xfrm>
        </p:grpSpPr>
        <p:sp>
          <p:nvSpPr>
            <p:cNvPr id="257" name="Google Shape;257;p9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9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259" name="Google Shape;259;p9"/>
          <p:cNvSpPr txBox="1"/>
          <p:nvPr/>
        </p:nvSpPr>
        <p:spPr>
          <a:xfrm>
            <a:off x="3412417" y="1779370"/>
            <a:ext cx="51198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DICTIONARY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Iterate through all training captions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dictionary of unique words, where every words has corresponding integer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special tokens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 LAYER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transforms each word in a caption into a vector of a desired consistent shape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NUMERICAL REPRESENTATION</a:t>
            </a:r>
            <a:endParaRPr sz="1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input ready for LSTM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calculating loss functions and optimizers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1462" marR="0" lvl="0" indent="-2714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  a  sequence  of  words  into  a sequence of numerical values,  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a vector of numbers where each number maps to a specific word in our vocabulary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225" y="5171025"/>
            <a:ext cx="4709899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9C9FF3-8A71-FB4F-AE13-F6BF0BB18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760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7e9470ad_0_82"/>
          <p:cNvSpPr txBox="1">
            <a:spLocks noGrp="1"/>
          </p:cNvSpPr>
          <p:nvPr>
            <p:ph type="title"/>
          </p:nvPr>
        </p:nvSpPr>
        <p:spPr>
          <a:xfrm>
            <a:off x="684213" y="560889"/>
            <a:ext cx="633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None/>
            </a:pPr>
            <a:r>
              <a:rPr lang="en-US" b="1"/>
              <a:t>RESIZING IMAGES</a:t>
            </a:r>
            <a:endParaRPr b="1"/>
          </a:p>
        </p:txBody>
      </p:sp>
      <p:sp>
        <p:nvSpPr>
          <p:cNvPr id="267" name="Google Shape;267;g727e9470ad_0_82"/>
          <p:cNvSpPr txBox="1">
            <a:spLocks noGrp="1"/>
          </p:cNvSpPr>
          <p:nvPr>
            <p:ph type="sldNum" idx="12"/>
          </p:nvPr>
        </p:nvSpPr>
        <p:spPr>
          <a:xfrm>
            <a:off x="8533197" y="6453517"/>
            <a:ext cx="50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g727e9470ad_0_82"/>
          <p:cNvSpPr/>
          <p:nvPr/>
        </p:nvSpPr>
        <p:spPr>
          <a:xfrm>
            <a:off x="-74826" y="522494"/>
            <a:ext cx="668700" cy="6687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lang="en-US" sz="16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en-US" sz="1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grpSp>
        <p:nvGrpSpPr>
          <p:cNvPr id="269" name="Google Shape;269;g727e9470ad_0_82"/>
          <p:cNvGrpSpPr/>
          <p:nvPr/>
        </p:nvGrpSpPr>
        <p:grpSpPr>
          <a:xfrm>
            <a:off x="683667" y="1371227"/>
            <a:ext cx="2305115" cy="3268864"/>
            <a:chOff x="1331914" y="1739417"/>
            <a:chExt cx="2224800" cy="1804706"/>
          </a:xfrm>
        </p:grpSpPr>
        <p:sp>
          <p:nvSpPr>
            <p:cNvPr id="270" name="Google Shape;270;g727e9470ad_0_82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1" name="Google Shape;271;g727e9470ad_0_82"/>
            <p:cNvSpPr txBox="1"/>
            <p:nvPr/>
          </p:nvSpPr>
          <p:spPr>
            <a:xfrm>
              <a:off x="1696441" y="1739417"/>
              <a:ext cx="1475100" cy="15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sp>
        <p:nvSpPr>
          <p:cNvPr id="272" name="Google Shape;272;g727e9470ad_0_82"/>
          <p:cNvSpPr txBox="1"/>
          <p:nvPr/>
        </p:nvSpPr>
        <p:spPr>
          <a:xfrm>
            <a:off x="633231" y="1604039"/>
            <a:ext cx="2296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resize_image(image, size)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9845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resize_images(image_dir, output_dir, size)</a:t>
            </a:r>
            <a:endParaRPr/>
          </a:p>
        </p:txBody>
      </p:sp>
      <p:grpSp>
        <p:nvGrpSpPr>
          <p:cNvPr id="273" name="Google Shape;273;g727e9470ad_0_82"/>
          <p:cNvGrpSpPr/>
          <p:nvPr/>
        </p:nvGrpSpPr>
        <p:grpSpPr>
          <a:xfrm>
            <a:off x="696088" y="4795777"/>
            <a:ext cx="2305115" cy="1404952"/>
            <a:chOff x="1331914" y="1628453"/>
            <a:chExt cx="2224800" cy="1915670"/>
          </a:xfrm>
        </p:grpSpPr>
        <p:sp>
          <p:nvSpPr>
            <p:cNvPr id="274" name="Google Shape;274;g727e9470ad_0_82"/>
            <p:cNvSpPr/>
            <p:nvPr/>
          </p:nvSpPr>
          <p:spPr>
            <a:xfrm>
              <a:off x="1331914" y="1816723"/>
              <a:ext cx="2224800" cy="17274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nltk,pickle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import argparse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collections import Counter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from pycocotools.coco import COCO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g727e9470ad_0_82"/>
            <p:cNvSpPr txBox="1"/>
            <p:nvPr/>
          </p:nvSpPr>
          <p:spPr>
            <a:xfrm>
              <a:off x="1910924" y="1628453"/>
              <a:ext cx="1046100" cy="37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Libraries</a:t>
              </a:r>
              <a:endParaRPr/>
            </a:p>
          </p:txBody>
        </p:sp>
      </p:grpSp>
      <p:grpSp>
        <p:nvGrpSpPr>
          <p:cNvPr id="276" name="Google Shape;276;g727e9470ad_0_82"/>
          <p:cNvGrpSpPr/>
          <p:nvPr/>
        </p:nvGrpSpPr>
        <p:grpSpPr>
          <a:xfrm>
            <a:off x="3274984" y="2065640"/>
            <a:ext cx="5394417" cy="2593752"/>
            <a:chOff x="1331913" y="1707766"/>
            <a:chExt cx="2547300" cy="2698171"/>
          </a:xfrm>
        </p:grpSpPr>
        <p:sp>
          <p:nvSpPr>
            <p:cNvPr id="277" name="Google Shape;277;g727e9470ad_0_82"/>
            <p:cNvSpPr/>
            <p:nvPr/>
          </p:nvSpPr>
          <p:spPr>
            <a:xfrm>
              <a:off x="1331913" y="1833737"/>
              <a:ext cx="2547300" cy="25722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g727e9470ad_0_82"/>
            <p:cNvSpPr txBox="1"/>
            <p:nvPr/>
          </p:nvSpPr>
          <p:spPr>
            <a:xfrm>
              <a:off x="2187128" y="1707766"/>
              <a:ext cx="836700" cy="25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Explanation</a:t>
              </a:r>
              <a:endParaRPr/>
            </a:p>
          </p:txBody>
        </p:sp>
      </p:grpSp>
      <p:sp>
        <p:nvSpPr>
          <p:cNvPr id="279" name="Google Shape;279;g727e9470ad_0_82"/>
          <p:cNvSpPr txBox="1"/>
          <p:nvPr/>
        </p:nvSpPr>
        <p:spPr>
          <a:xfrm>
            <a:off x="3274971" y="2428321"/>
            <a:ext cx="5119800" cy="25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 loading  the  dataset,   it  is  important  to 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have uniformity over the dataset,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prepare the data for input into our model.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Simultaneously, 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 of the images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must also  be  taken  into  account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Resize the images in input_dir to output_dir through </a:t>
            </a:r>
            <a:r>
              <a:rPr lang="en-US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image_size = [256,256]</a:t>
            </a: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E4E8EE"/>
              </a:highlight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EF4C7D-B142-A84D-93D0-3030A8CEC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1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incipal">
  <a:themeElements>
    <a:clrScheme name="Projet d'initiation à la recherche">
      <a:dk1>
        <a:srgbClr val="404F69"/>
      </a:dk1>
      <a:lt1>
        <a:srgbClr val="FFFFFF"/>
      </a:lt1>
      <a:dk2>
        <a:srgbClr val="0A1749"/>
      </a:dk2>
      <a:lt2>
        <a:srgbClr val="E3DED1"/>
      </a:lt2>
      <a:accent1>
        <a:srgbClr val="3388B0"/>
      </a:accent1>
      <a:accent2>
        <a:srgbClr val="4BB5C3"/>
      </a:accent2>
      <a:accent3>
        <a:srgbClr val="47A48C"/>
      </a:accent3>
      <a:accent4>
        <a:srgbClr val="9FBC5E"/>
      </a:accent4>
      <a:accent5>
        <a:srgbClr val="F49E3F"/>
      </a:accent5>
      <a:accent6>
        <a:srgbClr val="C2413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1600</Words>
  <Application>Microsoft Macintosh PowerPoint</Application>
  <PresentationFormat>On-screen Show (4:3)</PresentationFormat>
  <Paragraphs>311</Paragraphs>
  <Slides>20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Noto Sans Symbols</vt:lpstr>
      <vt:lpstr>Helvetica Neue</vt:lpstr>
      <vt:lpstr>Calibri</vt:lpstr>
      <vt:lpstr>Arial</vt:lpstr>
      <vt:lpstr>Principal</vt:lpstr>
      <vt:lpstr>DEEP LEARNING FINAL PROJECT</vt:lpstr>
      <vt:lpstr>PowerPoint Presentation</vt:lpstr>
      <vt:lpstr>MOTIVATION AND  PROBLEM DEFINITION</vt:lpstr>
      <vt:lpstr>Introduction</vt:lpstr>
      <vt:lpstr>Introduction</vt:lpstr>
      <vt:lpstr>Introduction</vt:lpstr>
      <vt:lpstr>BUILDING REQUIRED VOCABULARY AND RESIZING IMAGES  </vt:lpstr>
      <vt:lpstr>BUILDING REQUIRED VOCABULARY</vt:lpstr>
      <vt:lpstr>RESIZING IMAGES</vt:lpstr>
      <vt:lpstr>DEFINING DATA LOADER AND  CREATING CNN &amp; RNN</vt:lpstr>
      <vt:lpstr>DEFINING DATA LOADER</vt:lpstr>
      <vt:lpstr>CREATING CNN </vt:lpstr>
      <vt:lpstr>CREATING RNN </vt:lpstr>
      <vt:lpstr>TRAINING, TESTING, EVALUATION, REFERENCES AND CONCLUSION </vt:lpstr>
      <vt:lpstr>TRAINING</vt:lpstr>
      <vt:lpstr>TESTING AND EVALUATION</vt:lpstr>
      <vt:lpstr>TESTING AND EVALUATION</vt:lpstr>
      <vt:lpstr>TESTING AND 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</dc:title>
  <dc:creator>Vincent Roy (Student at CentraleSupelec)</dc:creator>
  <cp:lastModifiedBy>Microsoft Office User</cp:lastModifiedBy>
  <cp:revision>12</cp:revision>
  <dcterms:created xsi:type="dcterms:W3CDTF">2020-03-15T07:31:08Z</dcterms:created>
  <dcterms:modified xsi:type="dcterms:W3CDTF">2020-04-02T03:12:34Z</dcterms:modified>
</cp:coreProperties>
</file>